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9" r:id="rId3"/>
    <p:sldId id="270" r:id="rId4"/>
    <p:sldId id="261" r:id="rId5"/>
    <p:sldId id="276" r:id="rId6"/>
    <p:sldId id="277" r:id="rId7"/>
    <p:sldId id="269" r:id="rId8"/>
    <p:sldId id="263" r:id="rId9"/>
    <p:sldId id="275" r:id="rId10"/>
    <p:sldId id="265" r:id="rId11"/>
    <p:sldId id="267" r:id="rId12"/>
    <p:sldId id="271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ott V" initials="KHE" lastIdx="3" clrIdx="0"/>
  <p:cmAuthor id="1" name="DValdez" initials="D" lastIdx="0" clrIdx="1"/>
  <p:cmAuthor id="2" name="KBolek" initials="K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50" autoAdjust="0"/>
  </p:normalViewPr>
  <p:slideViewPr>
    <p:cSldViewPr>
      <p:cViewPr varScale="1">
        <p:scale>
          <a:sx n="96" d="100"/>
          <a:sy n="96" d="100"/>
        </p:scale>
        <p:origin x="11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E8A80-BFD3-4425-AE7D-AB06A9B496D8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F131B-942D-4EE1-B4C3-871BCDDA71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338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Try learning to quote</a:t>
            </a:r>
            <a:r>
              <a:rPr lang="en-US" baseline="0" dirty="0" smtClean="0"/>
              <a:t> first as</a:t>
            </a:r>
            <a:r>
              <a:rPr lang="en-US" dirty="0" smtClean="0"/>
              <a:t> paraphrasing is a</a:t>
            </a:r>
            <a:r>
              <a:rPr lang="en-US" baseline="0" dirty="0" smtClean="0"/>
              <a:t> more advanced art.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F131B-942D-4EE1-B4C3-871BCDDA71D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01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F131B-942D-4EE1-B4C3-871BCDDA71D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563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much easier to use a short quote in terms of</a:t>
            </a:r>
            <a:r>
              <a:rPr lang="en-US" baseline="0" dirty="0" smtClean="0"/>
              <a:t> citation than it is to properly paraphrase a passage. So you might want to start out only using short quotes when necessary.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F131B-942D-4EE1-B4C3-871BCDDA71D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286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you can see, acceptable paraphrasing</a:t>
            </a:r>
            <a:r>
              <a:rPr lang="en-US" baseline="0" dirty="0" smtClean="0"/>
              <a:t> is much more difficult!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F131B-942D-4EE1-B4C3-871BCDDA71D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533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F131B-942D-4EE1-B4C3-871BCDDA71D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597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F131B-942D-4EE1-B4C3-871BCDDA71D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70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7AA8-51CB-4620-901F-DB44FB71470F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4C57-84C3-43E2-92EA-8FBC197B15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7AA8-51CB-4620-901F-DB44FB71470F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4C57-84C3-43E2-92EA-8FBC197B15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7AA8-51CB-4620-901F-DB44FB71470F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4C57-84C3-43E2-92EA-8FBC197B15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7AA8-51CB-4620-901F-DB44FB71470F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4C57-84C3-43E2-92EA-8FBC197B15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7AA8-51CB-4620-901F-DB44FB71470F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4C57-84C3-43E2-92EA-8FBC197B15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7AA8-51CB-4620-901F-DB44FB71470F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4C57-84C3-43E2-92EA-8FBC197B15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7AA8-51CB-4620-901F-DB44FB71470F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4C57-84C3-43E2-92EA-8FBC197B15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7AA8-51CB-4620-901F-DB44FB71470F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4C57-84C3-43E2-92EA-8FBC197B15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7AA8-51CB-4620-901F-DB44FB71470F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4C57-84C3-43E2-92EA-8FBC197B15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7AA8-51CB-4620-901F-DB44FB71470F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4C57-84C3-43E2-92EA-8FBC197B15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7AA8-51CB-4620-901F-DB44FB71470F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4C57-84C3-43E2-92EA-8FBC197B15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77AA8-51CB-4620-901F-DB44FB71470F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A4C57-84C3-43E2-92EA-8FBC197B15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hyperlink" Target="http://globaledge.msu.edu/resourcedesk/mpi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APA Simply Stated —APA 6th ed.&#10; (as published by the American Psychological Association)" title="textbox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APA Simply Stated —APA 6th ed.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sz="2700" dirty="0" smtClean="0">
                <a:solidFill>
                  <a:srgbClr val="0070C0"/>
                </a:solidFill>
              </a:rPr>
              <a:t> (as published by the American Psychological Association)</a:t>
            </a:r>
            <a:endParaRPr lang="en-US" sz="2700" dirty="0">
              <a:solidFill>
                <a:srgbClr val="0070C0"/>
              </a:solidFill>
            </a:endParaRPr>
          </a:p>
        </p:txBody>
      </p:sp>
      <p:sp>
        <p:nvSpPr>
          <p:cNvPr id="6" name="TextBox 5" descr="&#10;All words you use that are written or said by another person or source must be cited in APA. It is easy once you understand it!&#10;&#10;All citations (in-text citations) must also have an accompanying reference. &#10; &#10;So here is what to do for in-text citations and references…&#10;&#10;&#10;In the notes section below the slide:&#10;Try learning to quote first as paraphrasing is a more advanced art. &#10;" title="textbox"/>
          <p:cNvSpPr txBox="1"/>
          <p:nvPr/>
        </p:nvSpPr>
        <p:spPr>
          <a:xfrm>
            <a:off x="990600" y="1676400"/>
            <a:ext cx="754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All words you use that are written or said by another person or source must be cited in APA. It is easy once you understand it!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All citations (in-text citations) must also have an accompanying reference. </a:t>
            </a:r>
            <a:endParaRPr lang="en-US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US" sz="24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defTabSz="11430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So here is what to do for in-text citations and references…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References continued…" title="textbox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References </a:t>
            </a:r>
            <a:r>
              <a:rPr lang="en-US" sz="2800" dirty="0" smtClean="0"/>
              <a:t>continued…</a:t>
            </a:r>
            <a:endParaRPr lang="en-US" sz="2800" dirty="0"/>
          </a:p>
        </p:txBody>
      </p:sp>
      <p:sp>
        <p:nvSpPr>
          <p:cNvPr id="3" name="Content Placeholder 2" descr="For a book:&#10;Hill, C. W. (2009). Global business today &#10;&#10;     (6th ed.). New York, NY: McGraw-Hill &#10;     &#10;      Irwin.&#10;&#10;Fo a website:&#10;&#10;U. S. Census Bureau. (2010). IDB: &#10;&#10;      Argentina. Retrieved from &#10;&#10;      http://www.census.gov/ &#10;     &#10;       ipc/www/idb/information &#10;&#10;      Gateway.php&#10;&#10;" title="textbox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For </a:t>
            </a:r>
            <a:r>
              <a:rPr lang="en-US" sz="2000" b="1" dirty="0" smtClean="0">
                <a:solidFill>
                  <a:srgbClr val="0070C0"/>
                </a:solidFill>
              </a:rPr>
              <a:t>a book:</a:t>
            </a:r>
            <a:endParaRPr lang="en-US" sz="2000" dirty="0" smtClean="0">
              <a:solidFill>
                <a:srgbClr val="0070C0"/>
              </a:solidFill>
            </a:endParaRPr>
          </a:p>
          <a:p>
            <a:pPr marL="576263" indent="-576263">
              <a:buNone/>
            </a:pPr>
            <a:r>
              <a:rPr lang="en-US" sz="2000" dirty="0" smtClean="0"/>
              <a:t>Hill, C. W. (2009). </a:t>
            </a:r>
            <a:r>
              <a:rPr lang="en-US" sz="2000" i="1" dirty="0" smtClean="0"/>
              <a:t>Global business today</a:t>
            </a:r>
            <a:r>
              <a:rPr lang="en-US" sz="2000" dirty="0" smtClean="0"/>
              <a:t> (6th ed.). New York, NY: McGraw-Hill </a:t>
            </a:r>
          </a:p>
          <a:p>
            <a:pPr marL="576263" indent="-576263">
              <a:buNone/>
            </a:pPr>
            <a:r>
              <a:rPr lang="en-US" sz="2000" dirty="0" smtClean="0"/>
              <a:t>     Irwin.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For a website:</a:t>
            </a:r>
          </a:p>
          <a:p>
            <a:pPr marL="576263" indent="-576263">
              <a:buNone/>
            </a:pPr>
            <a:r>
              <a:rPr lang="en-US" sz="2000" dirty="0" smtClean="0"/>
              <a:t>U. S. Census Bureau. (2010). IDB: Argentina. Retrieved from http://www. </a:t>
            </a:r>
          </a:p>
          <a:p>
            <a:pPr marL="576263" indent="-576263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census.gov/</a:t>
            </a:r>
            <a:r>
              <a:rPr lang="en-US" sz="2000" dirty="0" err="1" smtClean="0"/>
              <a:t>ipc</a:t>
            </a:r>
            <a:r>
              <a:rPr lang="en-US" sz="2000" dirty="0" smtClean="0"/>
              <a:t>/www/</a:t>
            </a:r>
            <a:r>
              <a:rPr lang="en-US" sz="2000" dirty="0" err="1" smtClean="0"/>
              <a:t>idb</a:t>
            </a:r>
            <a:r>
              <a:rPr lang="en-US" sz="2000" dirty="0" smtClean="0"/>
              <a:t>/ informationGateway.php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Oval Callout 4" title="decorative textbox"/>
          <p:cNvSpPr/>
          <p:nvPr/>
        </p:nvSpPr>
        <p:spPr>
          <a:xfrm>
            <a:off x="7223760" y="1813141"/>
            <a:ext cx="1905000" cy="1371600"/>
          </a:xfrm>
          <a:prstGeom prst="wedgeEllipseCallout">
            <a:avLst>
              <a:gd name="adj1" fmla="val -124300"/>
              <a:gd name="adj2" fmla="val 313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 descr="Notice: No need for date you retrieved this except if you think it may change&#10;" title="decorative textbox pointing to the word Retrieved in the reference"/>
          <p:cNvSpPr txBox="1"/>
          <p:nvPr/>
        </p:nvSpPr>
        <p:spPr>
          <a:xfrm>
            <a:off x="7376160" y="2021888"/>
            <a:ext cx="175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Notice: No need for date you retrieved this except if you think it may change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Oval Callout 6" descr="The title is italicized for a book.&#10;" title="decorative grey textbox: ppointing to the book title "/>
          <p:cNvSpPr/>
          <p:nvPr/>
        </p:nvSpPr>
        <p:spPr>
          <a:xfrm>
            <a:off x="6233160" y="304800"/>
            <a:ext cx="2286000" cy="941614"/>
          </a:xfrm>
          <a:prstGeom prst="wedgeEllipseCallout">
            <a:avLst>
              <a:gd name="adj1" fmla="val -150833"/>
              <a:gd name="adj2" fmla="val 786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title is italicized for a book.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See? </a:t>
            </a:r>
            <a:r>
              <a:rPr lang="en-US" sz="2400" dirty="0"/>
              <a:t>I</a:t>
            </a:r>
            <a:r>
              <a:rPr lang="en-US" sz="2400" dirty="0" smtClean="0"/>
              <a:t>t is not that difficult! Soon you will be a pro!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For additional help, go to </a:t>
            </a:r>
            <a:r>
              <a:rPr lang="en-US" sz="2400" b="1" i="1" dirty="0" smtClean="0"/>
              <a:t>APA Style Central</a:t>
            </a:r>
            <a:r>
              <a:rPr lang="en-US" sz="2400" i="1" dirty="0" smtClean="0"/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located in in the Academic Tools area of the course.</a:t>
            </a:r>
            <a:endParaRPr lang="en-US" sz="2400" dirty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indent="-914400">
              <a:buNone/>
            </a:pPr>
            <a:r>
              <a:rPr lang="en-US" dirty="0" smtClean="0"/>
              <a:t>American Psychological Association. (2010). </a:t>
            </a:r>
            <a:r>
              <a:rPr lang="en-US" i="1" dirty="0" smtClean="0"/>
              <a:t>Publication manual of the American Psychological Association</a:t>
            </a:r>
            <a:r>
              <a:rPr lang="en-US" dirty="0" smtClean="0"/>
              <a:t>, (6th ed.). Washington, DC: Author.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When you are just starting out with APA, follow these simple steps:" title="textbox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When you are just starting out with APA, follow these simple steps: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 descr="Step 1: Introduce quotes into your writing first using such phrases as: &#10;&#10;“according to” or &#10;&#10;“as stated by” or &#10;&#10;“as mentioned in” …etc.  &#10;" title="textbox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Step 1:</a:t>
            </a:r>
            <a:r>
              <a:rPr lang="en-US" sz="2400" dirty="0" smtClean="0"/>
              <a:t> Introduce quotes into your writing first using such phrases as: 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2060"/>
                </a:solidFill>
              </a:rPr>
              <a:t>“according to” or </a:t>
            </a: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“as stated by” or </a:t>
            </a: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“as mentioned in” …etc.  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tep 2: Add the author names (last name only) and the date in parenthesis. " title="textbox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Step 2: </a:t>
            </a:r>
            <a:r>
              <a:rPr lang="en-US" sz="2400" dirty="0" smtClean="0">
                <a:solidFill>
                  <a:srgbClr val="0070C0"/>
                </a:solidFill>
              </a:rPr>
              <a:t>Add </a:t>
            </a:r>
            <a:r>
              <a:rPr lang="en-US" sz="2400" dirty="0">
                <a:solidFill>
                  <a:srgbClr val="0070C0"/>
                </a:solidFill>
              </a:rPr>
              <a:t>the author names (last name only) and the date in parenthesis. </a:t>
            </a:r>
          </a:p>
        </p:txBody>
      </p:sp>
      <p:sp>
        <p:nvSpPr>
          <p:cNvPr id="3" name="Content Placeholder 2" descr="Example:&#10;According to Yang, Stephenson, and      &#10;Horner (2009), &#10;" title="textbox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Example: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According to Yang, Stephenson, and Horner (2009), 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descr="Step 3: Add your quote after the date and put the page in parenthesis: &#10;According to Yang, Stephenson, and Horner (2009), “the global economic climate prevented the new venture from turning a profit” (p. 129).&#10;&#10;OR  if no page is available, you can use the section if available  (Country Briefing section) but you need to include the paragraph # (para. 4).&#10;&#10;    As stated by Yang, Stephenson, and Horner (2009), “the global economic climate prevented the new venture from turning a profit” (Country Briefing Section, para. 4).&#10;" title="Textbox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Step 3: Add your quote after the date and put the page in parenthesis: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According to Yang, Stephenson, and Horner (2009), “the global economic climate prevented the new venture from turning a profit” (p. 129).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OR</a:t>
            </a:r>
            <a:r>
              <a:rPr lang="en-US" sz="2400" dirty="0" smtClean="0"/>
              <a:t>  if no page is available, you can use the section if available  (Country Briefing section) but you need to include the paragraph # (para. 4).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As stated by Yang, Stephenson, and Horner (2009), “the global economic climate prevented the new venture from turning a profit” (Country Briefing Section, para. 4).</a:t>
            </a:r>
            <a:endParaRPr lang="en-US" sz="2400" dirty="0"/>
          </a:p>
        </p:txBody>
      </p:sp>
      <p:sp>
        <p:nvSpPr>
          <p:cNvPr id="7" name="Line Callout 1 6"/>
          <p:cNvSpPr/>
          <p:nvPr/>
        </p:nvSpPr>
        <p:spPr>
          <a:xfrm>
            <a:off x="2743200" y="2184400"/>
            <a:ext cx="2133600" cy="609600"/>
          </a:xfrm>
          <a:prstGeom prst="borderCallout1">
            <a:avLst>
              <a:gd name="adj1" fmla="val 26157"/>
              <a:gd name="adj2" fmla="val -13977"/>
              <a:gd name="adj3" fmla="val 47685"/>
              <a:gd name="adj4" fmla="val 19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 descr="Notice the preiod comes after with a line pointing to the end of the sentence: (p.129).&#10;&#10;In the notes section at the bottom: It is much easier to use a short quote in terms of citation than it is to properly paraphrase a passage. So you might want to start out only using short quotes when necessary. &#10;" title="decorative textbox"/>
          <p:cNvSpPr txBox="1"/>
          <p:nvPr/>
        </p:nvSpPr>
        <p:spPr>
          <a:xfrm>
            <a:off x="2743200" y="21844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Notice the period comes after!</a:t>
            </a:r>
            <a:endParaRPr 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Website in-text citation and reference" title="textbox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Website in-text citation and reference</a:t>
            </a:r>
            <a:endParaRPr lang="en-US" sz="2400" dirty="0"/>
          </a:p>
        </p:txBody>
      </p:sp>
      <p:sp>
        <p:nvSpPr>
          <p:cNvPr id="3" name="Content Placeholder 2" descr="In-text citation for a quote from website magazine-no author: &#10;&#10;As an example of valid research, “no better source is offered beyond University databases” (“Sources cited,” 2002).&#10;&#10;Reference&#10;Sources cited concerning writing. (2002). Retrieved April 21, 2002, from    http://newsmagazine.com.writing &#10;" title="textbox"/>
          <p:cNvSpPr>
            <a:spLocks noGrp="1"/>
          </p:cNvSpPr>
          <p:nvPr>
            <p:ph idx="1"/>
          </p:nvPr>
        </p:nvSpPr>
        <p:spPr>
          <a:xfrm>
            <a:off x="457200" y="1353473"/>
            <a:ext cx="8229600" cy="51054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000" dirty="0" smtClean="0"/>
              <a:t>In-text citation for a quote from website magazine-no author: 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/>
              <a:t>As an example of valid research, “no better source is offered beyond University databases” (“Sources cited,” 2002).</a:t>
            </a:r>
          </a:p>
          <a:p>
            <a:pPr marL="457200" indent="-457200">
              <a:buNone/>
            </a:pPr>
            <a:endParaRPr lang="en-US" sz="2000" dirty="0"/>
          </a:p>
          <a:p>
            <a:pPr marL="457200" indent="-457200" algn="ctr">
              <a:buNone/>
            </a:pPr>
            <a:r>
              <a:rPr lang="en-US" sz="2000" dirty="0" smtClean="0"/>
              <a:t>Reference</a:t>
            </a:r>
          </a:p>
          <a:p>
            <a:pPr marL="457200" indent="-457200">
              <a:lnSpc>
                <a:spcPct val="210000"/>
              </a:lnSpc>
              <a:buNone/>
            </a:pPr>
            <a:r>
              <a:rPr lang="en-US" sz="2000" dirty="0" smtClean="0"/>
              <a:t>Sources cited concerning writing. (2002). Retrieved April 21, 2002, from    http://newsmagazine.com.writing </a:t>
            </a:r>
            <a:endParaRPr lang="en-US" sz="2000" dirty="0"/>
          </a:p>
        </p:txBody>
      </p:sp>
      <p:sp>
        <p:nvSpPr>
          <p:cNvPr id="4" name="Oval Callout 3" descr="Use the first few words of article title here since there is no author given.&#10;" title="decortive grey textbox pointing to &quot;Sources cited&quot;"/>
          <p:cNvSpPr/>
          <p:nvPr/>
        </p:nvSpPr>
        <p:spPr>
          <a:xfrm>
            <a:off x="6934200" y="2514600"/>
            <a:ext cx="2057400" cy="1295400"/>
          </a:xfrm>
          <a:prstGeom prst="wedgeEllipseCallout">
            <a:avLst>
              <a:gd name="adj1" fmla="val -147014"/>
              <a:gd name="adj2" fmla="val -362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Use the first few words of article title here since there is no author given.</a:t>
            </a:r>
            <a:endParaRPr lang="en-US" sz="1400" dirty="0"/>
          </a:p>
        </p:txBody>
      </p:sp>
      <p:sp>
        <p:nvSpPr>
          <p:cNvPr id="5" name="Rectangular Callout 4" descr="In the reference is  the complete title of the article in place of the author (since there is none).&#10;" title="decorative textbox pointing to: Reference:Sources cited concerning"/>
          <p:cNvSpPr/>
          <p:nvPr/>
        </p:nvSpPr>
        <p:spPr>
          <a:xfrm>
            <a:off x="457200" y="2961409"/>
            <a:ext cx="2819400" cy="762000"/>
          </a:xfrm>
          <a:prstGeom prst="wedgeRectCallout">
            <a:avLst>
              <a:gd name="adj1" fmla="val -40420"/>
              <a:gd name="adj2" fmla="val 670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 the reference is  the complete title of the article in place of the author (since there is none).</a:t>
            </a:r>
            <a:endParaRPr lang="en-US" sz="1400" dirty="0"/>
          </a:p>
        </p:txBody>
      </p:sp>
      <p:sp>
        <p:nvSpPr>
          <p:cNvPr id="7" name="Oval Callout 6" title="Decorative grey textbox"/>
          <p:cNvSpPr/>
          <p:nvPr/>
        </p:nvSpPr>
        <p:spPr>
          <a:xfrm rot="2219144">
            <a:off x="5654958" y="4085643"/>
            <a:ext cx="2888075" cy="2963779"/>
          </a:xfrm>
          <a:prstGeom prst="wedgeEllipseCallout">
            <a:avLst>
              <a:gd name="adj1" fmla="val -78460"/>
              <a:gd name="adj2" fmla="val 261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 descr="Although APA requires you to use the direct object identifier or doi, at this university we ask you to use the url. Do not include hyperlinks- Double right click  to “remove hyperlink”&#10;" title="decorative textbox"/>
          <p:cNvSpPr txBox="1"/>
          <p:nvPr/>
        </p:nvSpPr>
        <p:spPr>
          <a:xfrm>
            <a:off x="6181681" y="4288215"/>
            <a:ext cx="18834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Although APA requires you to use the direct object identifier or doi, at this university we ask you to use the url. Do not include hyperlinks- Double right click  to “remove hyperlink”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894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Example of in-text citation for a paraphrase when there are several authors" title="textbox"/>
          <p:cNvSpPr>
            <a:spLocks noGrp="1"/>
          </p:cNvSpPr>
          <p:nvPr>
            <p:ph type="title"/>
          </p:nvPr>
        </p:nvSpPr>
        <p:spPr>
          <a:xfrm>
            <a:off x="424036" y="28353"/>
            <a:ext cx="8229600" cy="96224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Example of in-text citation for a paraphrase when there are several authors</a:t>
            </a:r>
            <a:endParaRPr lang="en-US" sz="2400" dirty="0"/>
          </a:p>
        </p:txBody>
      </p:sp>
      <p:sp>
        <p:nvSpPr>
          <p:cNvPr id="3" name="Content Placeholder 2" descr="Original quote:  In a research study by Horner, Ferrell, and Crestfall (2014), &#10;they stated that “the BRIC countries” were no longer growing at the blistering rate of years 2007–2011” (p. 309).&#10;Paraphrase of the above quote: &#10;Recent research has shown that countries that formerly were considered to have fast growth economies in the first decade of the twenty-first century have reverted to slower growth (Horner, Ferrell, &amp; Crestfall, 2014) after the global economic slow-down. &#10;&#10;The accompanying reference (on the reference page) for either of the above:&#10;Reference&#10;Horner, C. K., Ferrell, P.R., &amp; Crestfall, A. &#10;&#10;     (2014). Brazil, Russia, India, and &#10;&#10;     China: Fallen angels of economic &#10;&#10;     growth. Journal of Economic Growth, &#10;&#10;     27(9), 309–409. Retrieved from &#10;          &#10;     http://www.journalofeconomic&#10;&#10;     growthpretendurl.org&#10;&#10;(Note 27 should be italicized)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42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18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18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Original quote:  </a:t>
            </a:r>
            <a:r>
              <a:rPr lang="en-US" sz="1800" dirty="0" smtClean="0"/>
              <a:t>In a research study by Horner, Ferrell, and Crestfall (2014), </a:t>
            </a:r>
          </a:p>
          <a:p>
            <a:pPr marL="0" indent="0">
              <a:buNone/>
            </a:pPr>
            <a:r>
              <a:rPr lang="en-US" sz="1800" dirty="0" smtClean="0"/>
              <a:t>they stated that “the BRIC countries” were no longer growing at the blistering rate of years 2007–2011” (p. 309).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Paraphrase of the above quote: </a:t>
            </a:r>
          </a:p>
          <a:p>
            <a:pPr marL="0" indent="0">
              <a:buNone/>
            </a:pPr>
            <a:r>
              <a:rPr lang="en-US" sz="1800" dirty="0" smtClean="0"/>
              <a:t>Recent research has shown that countries that formerly were considered to have fast growth economies in the first decade of the twenty-first century have reverted to slower growth </a:t>
            </a:r>
            <a:r>
              <a:rPr lang="en-US" sz="1800" dirty="0"/>
              <a:t>(Horner, Ferrell, &amp; Crestfall, 2014</a:t>
            </a:r>
            <a:r>
              <a:rPr lang="en-US" sz="1800" dirty="0" smtClean="0"/>
              <a:t>)</a:t>
            </a:r>
            <a:r>
              <a:rPr lang="en-US" sz="1800" dirty="0"/>
              <a:t> after the global economic </a:t>
            </a:r>
            <a:r>
              <a:rPr lang="en-US" sz="1800" dirty="0" smtClean="0"/>
              <a:t>slow-down.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400" b="1" dirty="0" smtClean="0"/>
              <a:t>The accompanying reference </a:t>
            </a:r>
            <a:r>
              <a:rPr lang="en-US" sz="1400" dirty="0" smtClean="0"/>
              <a:t>(on the reference page) </a:t>
            </a:r>
            <a:r>
              <a:rPr lang="en-US" sz="1400" b="1" dirty="0" smtClean="0"/>
              <a:t>for either of the above:</a:t>
            </a:r>
          </a:p>
          <a:p>
            <a:pPr marL="0" indent="0" algn="ctr">
              <a:buNone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</a:p>
          <a:p>
            <a:pPr marL="461963" indent="-461963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Horner, C. K., Ferrell, P.R., &amp; Crestfall, A. (2014). Brazil, Russia, India, and China: Fallen angels of economic growth. Journal of Economic Growth, 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(9), 309–409. Retrieved from http://www.journalofeconomicgrowthpretendurl.org</a:t>
            </a:r>
          </a:p>
          <a:p>
            <a:pPr marL="0" indent="0">
              <a:buNone/>
            </a:pPr>
            <a:endParaRPr lang="en-US" sz="1100" dirty="0"/>
          </a:p>
        </p:txBody>
      </p:sp>
      <p:sp>
        <p:nvSpPr>
          <p:cNvPr id="4" name="Rounded Rectangular Callout 3" descr="In the original quote: first line-Notice: You use the word “and” before the last author name when the authors are not in parentheses. &#10;" title="decorative grey textbox pointing to the word &quot;and&quot;"/>
          <p:cNvSpPr/>
          <p:nvPr/>
        </p:nvSpPr>
        <p:spPr>
          <a:xfrm>
            <a:off x="6629399" y="914400"/>
            <a:ext cx="2002971" cy="1143000"/>
          </a:xfrm>
          <a:prstGeom prst="wedgeRoundRectCallout">
            <a:avLst>
              <a:gd name="adj1" fmla="val -103220"/>
              <a:gd name="adj2" fmla="val 7442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1400" dirty="0" smtClean="0"/>
              <a:t>Notice: You use the word “and” before the last author name when the authors are not in parentheses.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Rounded Rectangular Callout 4" descr="last line of paraphrase - points to the &amp;&#10;Notice: In the paraphrase with parentheses, you use an ampersand (&amp;) instead of “and” before the last author name. &#10;" title="decorative grey textbox: Paraphrase of the above quote"/>
          <p:cNvSpPr/>
          <p:nvPr/>
        </p:nvSpPr>
        <p:spPr>
          <a:xfrm>
            <a:off x="6823186" y="4191000"/>
            <a:ext cx="2168414" cy="1111827"/>
          </a:xfrm>
          <a:prstGeom prst="wedgeRoundRectCallout">
            <a:avLst>
              <a:gd name="adj1" fmla="val -280776"/>
              <a:gd name="adj2" fmla="val -3674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Notice: In the paraphrase with parentheses, you use an ampersand (&amp;) instead of “and” before the last author name. </a:t>
            </a:r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7131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Example of a paraphrase citation and reference (if there is no individual author, only an organization or institution, and no page number):" title="textbox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Example of a paraphrase citation and reference (if there is no individual author, only an organization or institution, and no page number):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 descr="Original quote:  &#10;&#10;According to the State University of Michigan (2010), “China has been second in terms of the market potential index in the world.” (Market Potential Index section, para. 2). &#10;-----------------------------------------------------------------------------------------------&#10;Paraphrase:&#10;According to the State University of Michigan (2010), China has been ranked competitively together with the top five countries in terms of having a favorable market for business in the coming decade (Market Potential Index section, para. 2). &#10;&#10;Reference:&#10;&#10;State University of Michigan. (2001-2010). Market potential index. &#10;     &#10;     Retrieved from http://globaledge.msu.edu/resourcedesk/mpi/&#10;&#10;Below slide in Notes: As you can see, acceptable paraphrasing is much more difficult!&#10;&#10;" title="Blue decorative textbox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914400" indent="-914400">
              <a:spcBef>
                <a:spcPts val="0"/>
              </a:spcBef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Original quote:  </a:t>
            </a:r>
          </a:p>
          <a:p>
            <a:pPr marL="914400" indent="-914400">
              <a:spcBef>
                <a:spcPts val="0"/>
              </a:spcBef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According to the State University of Michigan (2010), “China has been second in terms of the market potential index in the world.” (Market Potential Index section, para. 2). </a:t>
            </a:r>
          </a:p>
          <a:p>
            <a:pPr marL="914400" indent="-914400">
              <a:spcBef>
                <a:spcPts val="0"/>
              </a:spcBef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</a:t>
            </a:r>
          </a:p>
          <a:p>
            <a:pPr marL="914400" indent="-91440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Paraphrase: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According to the State University of Michigan (2010), China has been ranked competitively together with the top five countries in terms of having a favorable market for business in the coming decade (Market Potential Index section, para. 2).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914400" indent="-914400">
              <a:spcBef>
                <a:spcPts val="0"/>
              </a:spcBef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914400" indent="-914400" algn="ctr">
              <a:spcBef>
                <a:spcPts val="0"/>
              </a:spcBef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Reference:</a:t>
            </a:r>
          </a:p>
          <a:p>
            <a:pPr marL="914400" indent="-914400" algn="ctr">
              <a:spcBef>
                <a:spcPts val="0"/>
              </a:spcBef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914400" indent="-914400">
              <a:spcBef>
                <a:spcPts val="0"/>
              </a:spcBef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State University of Michigan. (2001-2010). Market potential index. </a:t>
            </a:r>
          </a:p>
          <a:p>
            <a:pPr marL="914400" indent="-914400">
              <a:spcBef>
                <a:spcPts val="0"/>
              </a:spcBef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marL="914400" indent="-914400">
              <a:spcBef>
                <a:spcPts val="0"/>
              </a:spcBef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Retrieved from http://globaledge.msu.edu/resourcedesk/mpi</a:t>
            </a:r>
            <a:r>
              <a:rPr lang="en-US" sz="2000" dirty="0" smtClean="0">
                <a:latin typeface="Arial" pitchFamily="34" charset="0"/>
                <a:cs typeface="Arial" pitchFamily="34" charset="0"/>
                <a:hlinkClick r:id="rId4"/>
              </a:rPr>
              <a:t>/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914400" indent="-914400">
              <a:spcBef>
                <a:spcPts val="0"/>
              </a:spcBef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914400" indent="-914400">
              <a:spcBef>
                <a:spcPts val="0"/>
              </a:spcBef>
              <a:buNone/>
            </a:pPr>
            <a:endParaRPr lang="en-US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>
              <a:spcBef>
                <a:spcPts val="0"/>
              </a:spcBef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914400" indent="-914400">
              <a:spcBef>
                <a:spcPts val="0"/>
              </a:spcBef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914400" indent="-914400">
              <a:spcBef>
                <a:spcPts val="0"/>
              </a:spcBef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914400" indent="-914400">
              <a:spcBef>
                <a:spcPts val="0"/>
              </a:spcBef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Box 4" descr="                     References&#10;&#10;Yang, W., Stephenson, C. J. &amp; Horner, L. &#10;&#10;      T. (2009, June 11). Global economic &#10;&#10;     impact: Downsizing in a changing &#10;&#10;     economy. Foreign Affairs, 302(2). &#10;&#10;     Retrieved from &#10;&#10;     http://www.fkdbfeognervn&#10;&#10;(Note: 302 should be italicized)" title="textbox"/>
          <p:cNvSpPr txBox="1"/>
          <p:nvPr/>
        </p:nvSpPr>
        <p:spPr>
          <a:xfrm>
            <a:off x="304800" y="1828800"/>
            <a:ext cx="85344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7850" indent="-577850" algn="ctr">
              <a:buNone/>
            </a:pPr>
            <a:r>
              <a:rPr lang="en-US" sz="2800" dirty="0" smtClean="0"/>
              <a:t>References</a:t>
            </a:r>
          </a:p>
          <a:p>
            <a:pPr marL="577850" indent="-577850">
              <a:buNone/>
            </a:pPr>
            <a:endParaRPr lang="en-US" sz="2800" b="1" dirty="0" smtClean="0"/>
          </a:p>
          <a:p>
            <a:pPr marL="577850" indent="-57785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Yang, W., Stephenson, C. J. &amp; Horner, L. T. (2009, June 11). Global economic impact: Downsizing in a changing economy. </a:t>
            </a:r>
            <a:r>
              <a:rPr lang="en-US" sz="2000" i="1" dirty="0" smtClean="0">
                <a:solidFill>
                  <a:srgbClr val="0070C0"/>
                </a:solidFill>
              </a:rPr>
              <a:t>Foreign Affairs</a:t>
            </a:r>
            <a:r>
              <a:rPr lang="en-US" sz="2000" dirty="0" smtClean="0">
                <a:solidFill>
                  <a:srgbClr val="0070C0"/>
                </a:solidFill>
              </a:rPr>
              <a:t>, </a:t>
            </a:r>
            <a:r>
              <a:rPr lang="en-US" sz="2000" i="1" dirty="0" smtClean="0">
                <a:solidFill>
                  <a:srgbClr val="0070C0"/>
                </a:solidFill>
              </a:rPr>
              <a:t>302</a:t>
            </a:r>
            <a:r>
              <a:rPr lang="en-US" sz="2000" dirty="0" smtClean="0">
                <a:solidFill>
                  <a:srgbClr val="0070C0"/>
                </a:solidFill>
              </a:rPr>
              <a:t>(2). Retrieved from http://www.fkdbfeognervn</a:t>
            </a:r>
          </a:p>
          <a:p>
            <a:pPr marL="577850" indent="-577850">
              <a:buNone/>
            </a:pPr>
            <a:endParaRPr lang="en-US" sz="2800" dirty="0" smtClean="0">
              <a:solidFill>
                <a:srgbClr val="0070C0"/>
              </a:solidFill>
            </a:endParaRPr>
          </a:p>
          <a:p>
            <a:pPr marL="577850" indent="-577850">
              <a:buNone/>
            </a:pPr>
            <a:endParaRPr lang="en-US" sz="2800" dirty="0" smtClean="0"/>
          </a:p>
        </p:txBody>
      </p:sp>
      <p:sp>
        <p:nvSpPr>
          <p:cNvPr id="6" name="Rounded Rectangle 5" descr="The Reference page should be a separate page at the end of your paper: For a Journal, online Magazine, or Database:&#10;" title="decorative textbox "/>
          <p:cNvSpPr/>
          <p:nvPr/>
        </p:nvSpPr>
        <p:spPr>
          <a:xfrm>
            <a:off x="533400" y="228600"/>
            <a:ext cx="8001000" cy="11430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The Reference page should be a separate page at the end of your paper: </a:t>
            </a:r>
            <a:r>
              <a:rPr lang="en-US" sz="2000" b="1" dirty="0" smtClean="0">
                <a:solidFill>
                  <a:schemeClr val="tx1"/>
                </a:solidFill>
              </a:rPr>
              <a:t>For a Journal, online Magazine, or Database: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 descr="Notice after the first line, all other lines are indented 5 spaces.&#10;" title="decorative textbox pointing to the first line of reference"/>
          <p:cNvSpPr/>
          <p:nvPr/>
        </p:nvSpPr>
        <p:spPr>
          <a:xfrm>
            <a:off x="0" y="1752600"/>
            <a:ext cx="2819400" cy="841248"/>
          </a:xfrm>
          <a:prstGeom prst="wedgeRoundRect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Notice </a:t>
            </a:r>
            <a:r>
              <a:rPr lang="en-US" sz="1400" b="1" dirty="0" smtClean="0">
                <a:solidFill>
                  <a:schemeClr val="tx1"/>
                </a:solidFill>
              </a:rPr>
              <a:t>after the first line</a:t>
            </a:r>
            <a:r>
              <a:rPr lang="en-US" sz="1400" dirty="0" smtClean="0">
                <a:solidFill>
                  <a:schemeClr val="tx1"/>
                </a:solidFill>
              </a:rPr>
              <a:t>, all other lines are indented 5 spaces.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Rounded Rectangular Callout 2" descr="The first letter of title (or the first letter of a title after a colon), of an article  or book title is capitalized. &#10;" title="decorative grey textbox pointing to the word Global in the refeerence"/>
          <p:cNvSpPr/>
          <p:nvPr/>
        </p:nvSpPr>
        <p:spPr>
          <a:xfrm>
            <a:off x="6109855" y="1600200"/>
            <a:ext cx="2971800" cy="838200"/>
          </a:xfrm>
          <a:prstGeom prst="wedgeRoundRectCallout">
            <a:avLst>
              <a:gd name="adj1" fmla="val -37349"/>
              <a:gd name="adj2" fmla="val 889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The first letter of title (or the first letter of a title after a colon), of an article  or book title is capitalized. </a:t>
            </a:r>
            <a:endParaRPr lang="en-US" sz="1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References: Edition other than the first (also an example of Journal article reference) (Hacker &amp; Sommers, 2010, p.16):" title="textbox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References: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Edition other than the first (also an example of Journal article reference) (Hacker &amp; Sommers, 2010, p.16)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 descr="Cleister, H. L., &amp; Fetter, C. M. (2011).  &#10;&#10;     Synopsis revisited (4th ed.). Journal of &#10;&#10;     Examples to Students, 23(4), 130–142. &#10;&#10;     Retrieved from &#10;&#10;     http://www.48305yu3o5h&#10;&#10;(note 23 shouod be italicized as should the title of the journal).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marL="463550" indent="-46355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Cleister, H. L., &amp; Fetter, C. M. (2011). Synopsis revisited (4th ed.). </a:t>
            </a:r>
          </a:p>
          <a:p>
            <a:pPr marL="463550" indent="-463550">
              <a:buNone/>
            </a:pPr>
            <a:r>
              <a:rPr lang="en-U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    Journal of Examples to Students, 23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(4), 130–142. Retrieved from </a:t>
            </a:r>
          </a:p>
          <a:p>
            <a:pPr marL="463550" indent="-46355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http://www.48305yu3o5h</a:t>
            </a:r>
          </a:p>
          <a:p>
            <a:pPr marL="463550" indent="-463550"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Callout 3" descr="ONe arrow points to the italizied journal name and the other points to the volume #23 which is also italicized: Notice that the name of the journal and volume # are italicized, but the issue (4) is not.&#10;" title="Grey decorative textbox"/>
          <p:cNvSpPr/>
          <p:nvPr/>
        </p:nvSpPr>
        <p:spPr>
          <a:xfrm>
            <a:off x="4419600" y="3733800"/>
            <a:ext cx="3276600" cy="1527048"/>
          </a:xfrm>
          <a:prstGeom prst="wedgeEllipseCallout">
            <a:avLst>
              <a:gd name="adj1" fmla="val -50789"/>
              <a:gd name="adj2" fmla="val -956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Notice that the name of the journal and volume # are italicized, but the issue (4) is not.</a:t>
            </a:r>
            <a:endParaRPr lang="en-US" sz="1400" b="1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810991" y="3009900"/>
            <a:ext cx="76200" cy="38100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12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1127</Words>
  <Application>Microsoft Office PowerPoint</Application>
  <PresentationFormat>On-screen Show (4:3)</PresentationFormat>
  <Paragraphs>109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APA Simply Stated —APA 6th ed.  (as published by the American Psychological Association)</vt:lpstr>
      <vt:lpstr>When you are just starting out with APA, follow these simple steps:</vt:lpstr>
      <vt:lpstr>Step 2: Add the author names (last name only) and the date in parenthesis. </vt:lpstr>
      <vt:lpstr>PowerPoint Presentation</vt:lpstr>
      <vt:lpstr>Website in-text citation and reference</vt:lpstr>
      <vt:lpstr>Example of in-text citation for a paraphrase when there are several authors</vt:lpstr>
      <vt:lpstr>Example of a paraphrase citation and reference (if there is no individual author, only an organization or institution, and no page number):</vt:lpstr>
      <vt:lpstr>   </vt:lpstr>
      <vt:lpstr>References: Edition other than the first (also an example of Journal article reference) (Hacker &amp; Sommers, 2010, p.16):</vt:lpstr>
      <vt:lpstr>References continued…</vt:lpstr>
      <vt:lpstr>PowerPoint Presentation</vt:lpstr>
      <vt:lpstr>Reference</vt:lpstr>
    </vt:vector>
  </TitlesOfParts>
  <Company>Kaplan Higher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simply stated</dc:title>
  <dc:creator>dvaldez</dc:creator>
  <cp:lastModifiedBy>Dee Scott Valdez</cp:lastModifiedBy>
  <cp:revision>96</cp:revision>
  <dcterms:created xsi:type="dcterms:W3CDTF">2010-08-02T00:06:40Z</dcterms:created>
  <dcterms:modified xsi:type="dcterms:W3CDTF">2018-03-15T18:27:01Z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53786FF2-A31B-47DC-A683-A6BD5FA82870</vt:lpwstr>
  </property>
  <property fmtid="{D5CDD505-2E9C-101B-9397-08002B2CF9AE}" pid="3" name="ArticulatePath">
    <vt:lpwstr>APA simply stated_2014</vt:lpwstr>
  </property>
</Properties>
</file>