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2" r:id="rId4"/>
    <p:sldId id="282" r:id="rId5"/>
    <p:sldId id="283" r:id="rId6"/>
    <p:sldId id="290" r:id="rId7"/>
    <p:sldId id="289" r:id="rId8"/>
    <p:sldId id="284" r:id="rId9"/>
    <p:sldId id="286" r:id="rId10"/>
    <p:sldId id="285" r:id="rId11"/>
    <p:sldId id="287" r:id="rId12"/>
    <p:sldId id="288" r:id="rId13"/>
    <p:sldId id="294" r:id="rId14"/>
    <p:sldId id="296" r:id="rId15"/>
    <p:sldId id="297" r:id="rId16"/>
    <p:sldId id="295" r:id="rId17"/>
    <p:sldId id="292" r:id="rId18"/>
  </p:sldIdLst>
  <p:sldSz cx="9144000" cy="6858000" type="screen4x3"/>
  <p:notesSz cx="6858000" cy="9144000"/>
  <p:embeddedFontLst>
    <p:embeddedFont>
      <p:font typeface="Perpetua" panose="02020502060401020303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590" autoAdjust="0"/>
  </p:normalViewPr>
  <p:slideViewPr>
    <p:cSldViewPr>
      <p:cViewPr>
        <p:scale>
          <a:sx n="72" d="100"/>
          <a:sy n="72" d="100"/>
        </p:scale>
        <p:origin x="-154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247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3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2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Texas Education Agency. (2012). Testing &amp; accountability. Retrieved from http://www.tea.state.tx.us/index.aspx?id=2147495410&amp;menu_id=660&amp;menu_id2=795&amp;cid=2147483660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</a:t>
            </a:r>
            <a:r>
              <a:rPr lang="en-US" baseline="0" dirty="0" smtClean="0"/>
              <a:t> Division of Performance Reporting. (2013, August). 2013 Accountability summary. Retrieved from http://ritter.tea.state.tx.us/perfreport/account/2013/static/summary/district/d015907.pdf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LocalSchoolDirectory.com. (2014). </a:t>
            </a:r>
            <a:r>
              <a:rPr lang="en-US" dirty="0" smtClean="0"/>
              <a:t>San Antonio Independent</a:t>
            </a:r>
            <a:r>
              <a:rPr lang="en-US" baseline="0" dirty="0" smtClean="0"/>
              <a:t> School District. Retrieved from http://www.localschooldirectory.com/district-schools/015907/San-Antonio-Independent-School-District-(ISD)/TX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Apple.com.</a:t>
            </a:r>
            <a:r>
              <a:rPr lang="en-US" baseline="0" dirty="0" smtClean="0"/>
              <a:t> (2014). </a:t>
            </a:r>
            <a:r>
              <a:rPr lang="en-US" i="1" dirty="0" smtClean="0"/>
              <a:t>iPads</a:t>
            </a:r>
            <a:r>
              <a:rPr lang="en-US" dirty="0" smtClean="0"/>
              <a:t> [Image]. Retrieved from http://www.apple.com/ipad/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ABC News. (2013, January 14). Conceptual</a:t>
            </a:r>
            <a:r>
              <a:rPr lang="en-US" baseline="0" dirty="0" smtClean="0"/>
              <a:t> renderings of Bexar County’s digital-only </a:t>
            </a:r>
            <a:r>
              <a:rPr lang="en-US" baseline="0" dirty="0" err="1" smtClean="0"/>
              <a:t>BiblioTech</a:t>
            </a:r>
            <a:r>
              <a:rPr lang="en-US" baseline="0" dirty="0" smtClean="0"/>
              <a:t> Library. Retrieved from http://abcnews.go.com/Technology/bookless-public-library-texas-home-bibliotech/story?id=18213091#.UZKyHIKjTQN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Khan Academy</a:t>
            </a:r>
            <a:r>
              <a:rPr lang="en-US" baseline="0" dirty="0" smtClean="0"/>
              <a:t> screenshot [Image]. (2014). </a:t>
            </a:r>
            <a:r>
              <a:rPr lang="en-US" dirty="0" smtClean="0"/>
              <a:t>Salman</a:t>
            </a:r>
            <a:r>
              <a:rPr lang="en-US" baseline="0" dirty="0" smtClean="0"/>
              <a:t> Khan: Education to anyone, anywhere. </a:t>
            </a:r>
            <a:r>
              <a:rPr lang="en-US" i="1" baseline="0" dirty="0" err="1" smtClean="0"/>
              <a:t>Gilimag</a:t>
            </a:r>
            <a:r>
              <a:rPr lang="en-US" baseline="0" dirty="0" smtClean="0"/>
              <a:t>. Retrieved from http://gilimag.com/index.php?option=com_content&amp;view=article&amp;id=177:khan&amp;catid=36:technology&amp;Itemid=57</a:t>
            </a:r>
          </a:p>
          <a:p>
            <a:endParaRPr lang="en-US" baseline="0" dirty="0" smtClean="0"/>
          </a:p>
          <a:p>
            <a:r>
              <a:rPr lang="en-US" baseline="0" dirty="0" smtClean="0"/>
              <a:t>Khan Academy Library. (2014). Retrieved from https://www.khanacademy.org/library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Knewton.org.</a:t>
            </a:r>
            <a:r>
              <a:rPr lang="en-US" baseline="0" dirty="0" smtClean="0"/>
              <a:t> (2014). The flipped classroom. Retrieved from http://www.knewton.com/flipped-classroom/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0" y="-152400"/>
            <a:ext cx="10398265" cy="7155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6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bg1"/>
              </a:buClr>
              <a:buFont typeface="Calibri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bg1"/>
              </a:buClr>
              <a:buFont typeface="Calibri" pitchFamily="34" charset="0"/>
              <a:buChar char="•"/>
              <a:defRPr sz="2000"/>
            </a:lvl2pPr>
            <a:lvl3pPr marL="1087438" indent="-173038">
              <a:lnSpc>
                <a:spcPts val="2600"/>
              </a:lnSpc>
              <a:buClr>
                <a:schemeClr val="bg1"/>
              </a:buClr>
              <a:buFont typeface="Calibri" pitchFamily="34" charset="0"/>
              <a:buChar char="•"/>
              <a:defRPr sz="1800"/>
            </a:lvl3pPr>
            <a:lvl4pPr marL="1541463" indent="-169863">
              <a:lnSpc>
                <a:spcPts val="2600"/>
              </a:lnSpc>
              <a:buClr>
                <a:schemeClr val="bg1"/>
              </a:buClr>
              <a:buFont typeface="Calibri" pitchFamily="34" charset="0"/>
              <a:buChar char="•"/>
              <a:defRPr sz="1600"/>
            </a:lvl4pPr>
            <a:lvl5pPr marL="2001838" indent="-173038">
              <a:lnSpc>
                <a:spcPts val="2600"/>
              </a:lnSpc>
              <a:buClr>
                <a:schemeClr val="bg1"/>
              </a:buClr>
              <a:buFont typeface="Calibri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1752601"/>
            <a:ext cx="4041775" cy="4068763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0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1800"/>
            </a:lvl3pPr>
            <a:lvl4pPr>
              <a:buClr>
                <a:schemeClr val="bg1">
                  <a:lumMod val="95000"/>
                </a:schemeClr>
              </a:buClr>
              <a:defRPr sz="1600"/>
            </a:lvl4pPr>
            <a:lvl5pPr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bg1">
            <a:lumMod val="95000"/>
          </a:schemeClr>
        </a:buClr>
        <a:buFont typeface="Arial" pitchFamily="34" charset="0"/>
        <a:buChar char="•"/>
        <a:defRPr sz="3600" b="1" kern="1200" baseline="0">
          <a:solidFill>
            <a:schemeClr val="bg1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ermedia.com/mspp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Tablets for SAISD High School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mtClean="0"/>
              <a:t>Steve </a:t>
            </a:r>
            <a:r>
              <a:rPr lang="en-US" smtClean="0"/>
              <a:t>Smith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77000" y="6392405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7500" lnSpcReduction="20000"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By </a:t>
            </a:r>
            <a:r>
              <a:rPr lang="en-US" sz="2400" b="1" dirty="0">
                <a:hlinkClick r:id="rId3"/>
              </a:rPr>
              <a:t>PresenterMedia.com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Late 1990s study commissioned by President Clinton could not conclude that technology improves outcomes; recommended integrating technology anyway (Reich, 2012)</a:t>
            </a:r>
          </a:p>
          <a:p>
            <a:r>
              <a:rPr lang="en-US" sz="2800" dirty="0" smtClean="0"/>
              <a:t>Los Angeles tablet program had students hacking tablets to access non-approved sites (Catalano, 2013)</a:t>
            </a:r>
          </a:p>
          <a:p>
            <a:r>
              <a:rPr lang="en-US" sz="2800" dirty="0" smtClean="0"/>
              <a:t>Guilford County, NC middle school tablet experiment cost $30 million, but many tablets had hardware malfunctions and broken screens (Catalano, 2013)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can we learn from others’ mistakes?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Combine technology with a pedagogical approach like the “flipped classroom”</a:t>
            </a:r>
          </a:p>
          <a:p>
            <a:r>
              <a:rPr lang="en-US" sz="2800" dirty="0" smtClean="0"/>
              <a:t>Choose technology carefully (</a:t>
            </a:r>
            <a:r>
              <a:rPr lang="en-US" sz="2800" dirty="0" err="1" smtClean="0"/>
              <a:t>iPad</a:t>
            </a:r>
            <a:r>
              <a:rPr lang="en-US" sz="2800" dirty="0" smtClean="0"/>
              <a:t>, Android, </a:t>
            </a:r>
            <a:r>
              <a:rPr lang="en-US" sz="2800" dirty="0" err="1" smtClean="0"/>
              <a:t>Chromebook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Partner with technology providers and local businesses to reduce costs and receive guidance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Addressing cost </a:t>
            </a:r>
            <a:r>
              <a:rPr lang="en-US" dirty="0" smtClean="0"/>
              <a:t>and pedagogical concerns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plan of action: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ABC News. (2013, January 14). Conceptual renderings of Bexar County’s digital-only </a:t>
            </a:r>
            <a:r>
              <a:rPr lang="en-US" dirty="0" err="1" smtClean="0"/>
              <a:t>BiblioTech</a:t>
            </a:r>
            <a:r>
              <a:rPr lang="en-US" dirty="0" smtClean="0"/>
              <a:t> Library. Retrieved from http://abcnews.go.com/Technology/bookless-public-library-texas-home-bibliotech/story?id=18213091#.UZKyHIKjTQN.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Apple.com. (2014). </a:t>
            </a:r>
            <a:r>
              <a:rPr lang="en-US" i="1" dirty="0" smtClean="0"/>
              <a:t>iPads</a:t>
            </a:r>
            <a:r>
              <a:rPr lang="en-US" dirty="0" smtClean="0"/>
              <a:t> [Image]. Retrieved from http://www.apple.com/ipad/.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Catalano, F. (2013, October 9). Tech happens: When tablets and schools don’t mix. </a:t>
            </a:r>
            <a:r>
              <a:rPr lang="en-US" i="1" dirty="0" err="1" smtClean="0"/>
              <a:t>GeekWire</a:t>
            </a:r>
            <a:r>
              <a:rPr lang="en-US" i="1" dirty="0" smtClean="0"/>
              <a:t>. </a:t>
            </a:r>
            <a:r>
              <a:rPr lang="en-US" dirty="0" smtClean="0"/>
              <a:t>Retrieved from http://www.geekwire.com/2013/tech-tablets-schools-mix/.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Fulton, K. (2013). Byron’s flipped classrooms. </a:t>
            </a:r>
            <a:r>
              <a:rPr lang="en-US" i="1" dirty="0" smtClean="0"/>
              <a:t>Education Digest, 79</a:t>
            </a:r>
            <a:r>
              <a:rPr lang="en-US" dirty="0" smtClean="0"/>
              <a:t>(1), 22–26.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Khan Academy Library. (2014). Retrieved from https://www.khanacademy.org/library.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Khan Academy screenshot [Image]. (2014). Salman Khan: Education to anyone, anywhere. </a:t>
            </a:r>
            <a:r>
              <a:rPr lang="en-US" i="1" dirty="0" err="1" smtClean="0"/>
              <a:t>Gilimag</a:t>
            </a:r>
            <a:r>
              <a:rPr lang="en-US" dirty="0" smtClean="0"/>
              <a:t>. Retrieved from http://gilimag.com/index.php?option=com_content&amp;view=article&amp;id=177:khan&amp;catid=36:technology&amp;Itemid=57.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Fulton, K. (2013). Byron’s flipped classrooms. </a:t>
            </a:r>
            <a:r>
              <a:rPr lang="en-US" i="1" dirty="0" smtClean="0"/>
              <a:t>Education Digest, 79</a:t>
            </a:r>
            <a:r>
              <a:rPr lang="en-US" dirty="0" smtClean="0"/>
              <a:t>(1), 22–26.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Khan Academy screenshot [Image]. (2014). Salman Khan: Education to anyone, anywhere. </a:t>
            </a:r>
            <a:r>
              <a:rPr lang="en-US" i="1" dirty="0" err="1" smtClean="0"/>
              <a:t>Gilimag</a:t>
            </a:r>
            <a:r>
              <a:rPr lang="en-US" dirty="0" smtClean="0"/>
              <a:t>. Retrieved from http://gilimag.com/index.php?option=com_content&amp;view=article&amp;id=177:khan&amp;catid=36:technology&amp;Itemid=57.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Khan Academy Library. (2014). Retrieved from https://www.khanacademy.org/library.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399"/>
            <a:ext cx="8534400" cy="47244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Knewton.org. (2014). The flipped classroom. Retrieved from http://www.knewton.com/flipped-classroom/.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LocalSchoolDirectory.com. (2014). San Antonio Independent School District. Retrieved from http://www.localschooldirectory.com/district-schools/015907/San-Antonio-Independent-School-District-(ISD)/TX.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Reich, J. (2012, July 5). Technology is not a silver bullet [Blog post]. </a:t>
            </a:r>
            <a:r>
              <a:rPr lang="en-US" i="1" dirty="0" smtClean="0"/>
              <a:t>Education Week.</a:t>
            </a:r>
            <a:r>
              <a:rPr lang="en-US" dirty="0" smtClean="0"/>
              <a:t> Retrieved from http://blogs.edweek.org/edweek/edtechresearcher/2012/07/technology_is_not_a_silver_bullet.html.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TEA Division of Performance Reporting. (2013, August). 2013 Accountability summary. Retrieved from http://ritter.tea.state.tx.us/perfreport/account/2013/static/summary/district/d015907.pdf.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Texas Education Agency. (2012). Testing &amp; accountability. Retrieved from http://www.tea.state.tx.us/index.aspx?id=2147495410&amp;menu_id=660&amp;menu_id2=795&amp;cid=2147483660.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066800" y="1752600"/>
          <a:ext cx="4038600" cy="385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048000"/>
              </a:tblGrid>
              <a:tr h="338178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</a:tr>
              <a:tr h="338178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Academically Acceptable</a:t>
                      </a:r>
                      <a:endParaRPr lang="en-US" dirty="0"/>
                    </a:p>
                  </a:txBody>
                  <a:tcPr/>
                </a:tc>
              </a:tr>
              <a:tr h="591811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Academically Acceptable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91811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Academically Acceptable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38178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Academically Unacceptable </a:t>
                      </a:r>
                      <a:endParaRPr lang="en-US" dirty="0"/>
                    </a:p>
                  </a:txBody>
                  <a:tcPr/>
                </a:tc>
              </a:tr>
              <a:tr h="338178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Academically Unacceptable </a:t>
                      </a:r>
                    </a:p>
                  </a:txBody>
                  <a:tcPr/>
                </a:tc>
              </a:tr>
              <a:tr h="338178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Academically Acceptable</a:t>
                      </a:r>
                      <a:endParaRPr lang="en-US" dirty="0"/>
                    </a:p>
                  </a:txBody>
                  <a:tcPr/>
                </a:tc>
              </a:tr>
              <a:tr h="7506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ratings assigned in 2011</a:t>
                      </a:r>
                    </a:p>
                    <a:p>
                      <a:r>
                        <a:rPr lang="en-US" dirty="0" smtClean="0"/>
                        <a:t>(TEA, 2012)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problem?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914400"/>
            <a:ext cx="8251200" cy="77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San Antonio Independent School District scores </a:t>
            </a:r>
            <a:r>
              <a:rPr lang="en-US" dirty="0"/>
              <a:t>r</a:t>
            </a:r>
            <a:r>
              <a:rPr lang="en-US" dirty="0" smtClean="0"/>
              <a:t>atings improving, but. . . 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219200"/>
            <a:ext cx="3200400" cy="3413761"/>
          </a:xfrm>
          <a:prstGeom prst="rect">
            <a:avLst/>
          </a:prstGeom>
          <a:ln w="53975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erformance_index_repor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752600"/>
            <a:ext cx="5926946" cy="407834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1000" y="762000"/>
            <a:ext cx="8251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. . . what more could be done? (TEA Division of Performance Reporting, 2013)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Performance Index Report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hool_district_overview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5398" y="2291044"/>
            <a:ext cx="6937004" cy="253467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066800"/>
            <a:ext cx="825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Is the district doing enough to address high drop out and low graduation rates? (LocalSchoolDirectory.com, 2014)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SAISD Overview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pa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2359" y="2100467"/>
            <a:ext cx="7623081" cy="291582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1000" y="990600"/>
            <a:ext cx="8251200" cy="533400"/>
          </a:xfrm>
        </p:spPr>
        <p:txBody>
          <a:bodyPr/>
          <a:lstStyle/>
          <a:p>
            <a:r>
              <a:rPr lang="en-US" dirty="0" smtClean="0"/>
              <a:t>Combine technology and innovative education (Apple, 2014)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idea. . 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ibliotec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2312" y="1862246"/>
            <a:ext cx="6003176" cy="339227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literacy through access to tablets (ABC News, 2013)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Antonio’s </a:t>
            </a:r>
            <a:r>
              <a:rPr lang="en-US" dirty="0" err="1" smtClean="0"/>
              <a:t>BiblioTech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khan_academy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033108"/>
            <a:ext cx="4038600" cy="3050547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Thousands of video lectures </a:t>
            </a:r>
          </a:p>
          <a:p>
            <a:r>
              <a:rPr lang="en-US" dirty="0" smtClean="0"/>
              <a:t>Topics include</a:t>
            </a:r>
          </a:p>
          <a:p>
            <a:pPr lvl="1"/>
            <a:r>
              <a:rPr lang="en-US" sz="2400" dirty="0" smtClean="0"/>
              <a:t>Math</a:t>
            </a:r>
          </a:p>
          <a:p>
            <a:pPr lvl="1"/>
            <a:r>
              <a:rPr lang="en-US" sz="2400" dirty="0" smtClean="0"/>
              <a:t>Science</a:t>
            </a:r>
          </a:p>
          <a:p>
            <a:pPr lvl="1"/>
            <a:r>
              <a:rPr lang="en-US" sz="2400" dirty="0" smtClean="0"/>
              <a:t>Economics/finance</a:t>
            </a:r>
          </a:p>
          <a:p>
            <a:pPr lvl="1"/>
            <a:r>
              <a:rPr lang="en-US" sz="2400" dirty="0" smtClean="0"/>
              <a:t>World history</a:t>
            </a:r>
          </a:p>
          <a:p>
            <a:r>
              <a:rPr lang="en-US" dirty="0" smtClean="0"/>
              <a:t>Partner with Museum of Modern Art (Khan Academy Library, 2014)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Khan Academy: The Next Generation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Giving students access to lectures, anytime, anywhere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Flipped	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Definition: Students review recorded lectures at home, do homework in class</a:t>
            </a:r>
          </a:p>
          <a:p>
            <a:pPr>
              <a:buNone/>
            </a:pPr>
            <a:r>
              <a:rPr lang="en-US" b="1" dirty="0" smtClean="0"/>
              <a:t>Benefits: </a:t>
            </a:r>
          </a:p>
          <a:p>
            <a:r>
              <a:rPr lang="en-US" dirty="0" smtClean="0"/>
              <a:t>Students can work at own pace and review material that confuses them.</a:t>
            </a:r>
          </a:p>
          <a:p>
            <a:r>
              <a:rPr lang="en-US" dirty="0" smtClean="0"/>
              <a:t>Students take responsibility for their knowledge.</a:t>
            </a:r>
          </a:p>
          <a:p>
            <a:r>
              <a:rPr lang="en-US" dirty="0" smtClean="0"/>
              <a:t>Students communicate with peers and teachers in online discussions as well as in class. (</a:t>
            </a:r>
            <a:r>
              <a:rPr lang="en-US" dirty="0" err="1" smtClean="0"/>
              <a:t>Knewton</a:t>
            </a:r>
            <a:r>
              <a:rPr lang="en-US" dirty="0" smtClean="0"/>
              <a:t>, 2014)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Definition: Classes are lecture-based, students do homework at home.</a:t>
            </a:r>
          </a:p>
          <a:p>
            <a:pPr>
              <a:buNone/>
            </a:pPr>
            <a:r>
              <a:rPr lang="en-US" b="1" dirty="0" smtClean="0"/>
              <a:t>Concerns:</a:t>
            </a:r>
          </a:p>
          <a:p>
            <a:r>
              <a:rPr lang="en-US" dirty="0" smtClean="0"/>
              <a:t>Little one-on-one interaction between students and teachers.</a:t>
            </a:r>
          </a:p>
          <a:p>
            <a:r>
              <a:rPr lang="en-US" dirty="0" smtClean="0"/>
              <a:t>Students who get behind have difficulty catching up because they do not understand concepts needed to move forward.</a:t>
            </a:r>
          </a:p>
          <a:p>
            <a:r>
              <a:rPr lang="en-US" dirty="0" smtClean="0"/>
              <a:t>Is the traditional classroom working for SAISD students?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Flipped Classroom?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And what are the benefits?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Abandoned textbooks and created own math curriculum</a:t>
            </a:r>
          </a:p>
          <a:p>
            <a:r>
              <a:rPr lang="en-US" sz="2800" dirty="0" smtClean="0"/>
              <a:t>Used free </a:t>
            </a:r>
            <a:r>
              <a:rPr lang="en-US" sz="2800" dirty="0" err="1" smtClean="0"/>
              <a:t>Moodle</a:t>
            </a:r>
            <a:r>
              <a:rPr lang="en-US" sz="2800" dirty="0" smtClean="0"/>
              <a:t> platform</a:t>
            </a:r>
          </a:p>
          <a:p>
            <a:r>
              <a:rPr lang="en-US" sz="2800" dirty="0" smtClean="0"/>
              <a:t>Created video tutorials to replace lectures</a:t>
            </a:r>
          </a:p>
          <a:p>
            <a:r>
              <a:rPr lang="en-US" sz="2800" dirty="0" smtClean="0"/>
              <a:t>Used “flipped” classroom approach in many classes</a:t>
            </a:r>
          </a:p>
          <a:p>
            <a:r>
              <a:rPr lang="en-US" sz="2800" dirty="0" smtClean="0"/>
              <a:t>Found students in flipped classes scored higher on chapter tests than those in traditional classrooms after 2.5 years (Fulton, 2013)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Byron ISD flips the math classroom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Experiments with Math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S101857271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6AFA805-4404-47D2-A142-C3A37E84F3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TS101857271</Template>
  <TotalTime>1442</TotalTime>
  <Words>921</Words>
  <Application>Microsoft Office PowerPoint</Application>
  <PresentationFormat>On-screen Show (4:3)</PresentationFormat>
  <Paragraphs>119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Perpetua</vt:lpstr>
      <vt:lpstr>Calibri</vt:lpstr>
      <vt:lpstr>Segoe UI</vt:lpstr>
      <vt:lpstr>TS101857271</vt:lpstr>
      <vt:lpstr>Tablets for SAISD High School Students</vt:lpstr>
      <vt:lpstr>What is the problem? </vt:lpstr>
      <vt:lpstr>2013 Performance Index Report</vt:lpstr>
      <vt:lpstr>SAISD Overview</vt:lpstr>
      <vt:lpstr>An idea. . . </vt:lpstr>
      <vt:lpstr>San Antonio’s BiblioTech</vt:lpstr>
      <vt:lpstr>Khan Academy: The Next Generation </vt:lpstr>
      <vt:lpstr>What is a Flipped Classroom?</vt:lpstr>
      <vt:lpstr>Minnesota Experiments with Math</vt:lpstr>
      <vt:lpstr>Concerns</vt:lpstr>
      <vt:lpstr>A plan of action: </vt:lpstr>
      <vt:lpstr>References </vt:lpstr>
      <vt:lpstr>References </vt:lpstr>
      <vt:lpstr>References </vt:lpstr>
      <vt:lpstr>References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Chalkboard</dc:title>
  <dc:creator>Steph</dc:creator>
  <cp:lastModifiedBy>kaptest</cp:lastModifiedBy>
  <cp:revision>141</cp:revision>
  <dcterms:created xsi:type="dcterms:W3CDTF">2014-01-25T19:34:41Z</dcterms:created>
  <dcterms:modified xsi:type="dcterms:W3CDTF">2017-07-05T15:33:21Z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TC018572719991</vt:lpwstr>
  </property>
  <property fmtid="{D5CDD505-2E9C-101B-9397-08002B2CF9AE}" pid="3" name="ArticulateGUID">
    <vt:lpwstr>A91B7E08-E9E0-4224-8C63-33FC8623E21C</vt:lpwstr>
  </property>
  <property fmtid="{D5CDD505-2E9C-101B-9397-08002B2CF9AE}" pid="4" name="ArticulatePath">
    <vt:lpwstr>Unit9_Discussion_PowerPoint</vt:lpwstr>
  </property>
</Properties>
</file>